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Mont" charset="1" panose="00000500000000000000"/>
      <p:regular r:id="rId12"/>
    </p:embeddedFont>
    <p:embeddedFont>
      <p:font typeface="Mont Bold" charset="1" panose="00000800000000000000"/>
      <p:regular r:id="rId13"/>
    </p:embeddedFont>
    <p:embeddedFont>
      <p:font typeface="Mont Italics" charset="1" panose="00000500000000000000"/>
      <p:regular r:id="rId14"/>
    </p:embeddedFont>
    <p:embeddedFont>
      <p:font typeface="Mont Bold Italics" charset="1" panose="00000800000000000000"/>
      <p:regular r:id="rId15"/>
    </p:embeddedFont>
    <p:embeddedFont>
      <p:font typeface="Montserrat Semi-Bold" charset="1" panose="00000700000000000000"/>
      <p:regular r:id="rId16"/>
    </p:embeddedFont>
    <p:embeddedFont>
      <p:font typeface="Montserrat Semi-Bold Bold" charset="1" panose="00000800000000000000"/>
      <p:regular r:id="rId17"/>
    </p:embeddedFont>
    <p:embeddedFont>
      <p:font typeface="Montserrat Semi-Bold Italics" charset="1" panose="00000700000000000000"/>
      <p:regular r:id="rId18"/>
    </p:embeddedFont>
    <p:embeddedFont>
      <p:font typeface="Montserrat Semi-Bold Bold Italics" charset="1" panose="00000800000000000000"/>
      <p:regular r:id="rId19"/>
    </p:embeddedFont>
    <p:embeddedFont>
      <p:font typeface="Montserrat" charset="1" panose="00000500000000000000"/>
      <p:regular r:id="rId20"/>
    </p:embeddedFont>
    <p:embeddedFont>
      <p:font typeface="Montserrat Bold" charset="1" panose="00000600000000000000"/>
      <p:regular r:id="rId21"/>
    </p:embeddedFont>
    <p:embeddedFont>
      <p:font typeface="Montserrat Italics" charset="1" panose="00000500000000000000"/>
      <p:regular r:id="rId22"/>
    </p:embeddedFont>
    <p:embeddedFont>
      <p:font typeface="Montserrat Bold Italics" charset="1" panose="000006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8.jpeg" Type="http://schemas.openxmlformats.org/officeDocument/2006/relationships/image"/><Relationship Id="rId5"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1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0" y="0"/>
            <a:ext cx="2644595" cy="2462992"/>
          </a:xfrm>
          <a:prstGeom prst="rect">
            <a:avLst/>
          </a:prstGeom>
        </p:spPr>
      </p:pic>
      <p:sp>
        <p:nvSpPr>
          <p:cNvPr name="TextBox 3" id="3"/>
          <p:cNvSpPr txBox="true"/>
          <p:nvPr/>
        </p:nvSpPr>
        <p:spPr>
          <a:xfrm rot="0">
            <a:off x="341378" y="2794255"/>
            <a:ext cx="11355936" cy="2593975"/>
          </a:xfrm>
          <a:prstGeom prst="rect">
            <a:avLst/>
          </a:prstGeom>
        </p:spPr>
        <p:txBody>
          <a:bodyPr anchor="t" rtlCol="false" tIns="0" lIns="0" bIns="0" rIns="0">
            <a:spAutoFit/>
          </a:bodyPr>
          <a:lstStyle/>
          <a:p>
            <a:pPr algn="ctr">
              <a:lnSpc>
                <a:spcPts val="10399"/>
              </a:lnSpc>
            </a:pPr>
            <a:r>
              <a:rPr lang="en-US" sz="7999">
                <a:solidFill>
                  <a:srgbClr val="4C6484"/>
                </a:solidFill>
                <a:latin typeface="Montserrat Semi-Bold Bold"/>
              </a:rPr>
              <a:t>New Year 2022</a:t>
            </a:r>
          </a:p>
          <a:p>
            <a:pPr algn="ctr">
              <a:lnSpc>
                <a:spcPts val="10399"/>
              </a:lnSpc>
            </a:pPr>
            <a:r>
              <a:rPr lang="en-US" sz="7999">
                <a:solidFill>
                  <a:srgbClr val="4C6484"/>
                </a:solidFill>
                <a:latin typeface="Montserrat Semi-Bold Bold"/>
              </a:rPr>
              <a:t>New Vision of YOU</a:t>
            </a:r>
          </a:p>
        </p:txBody>
      </p:sp>
      <p:sp>
        <p:nvSpPr>
          <p:cNvPr name="TextBox 4" id="4"/>
          <p:cNvSpPr txBox="true"/>
          <p:nvPr/>
        </p:nvSpPr>
        <p:spPr>
          <a:xfrm rot="0">
            <a:off x="2967960" y="6099325"/>
            <a:ext cx="6102771" cy="1047750"/>
          </a:xfrm>
          <a:prstGeom prst="rect">
            <a:avLst/>
          </a:prstGeom>
        </p:spPr>
        <p:txBody>
          <a:bodyPr anchor="t" rtlCol="false" tIns="0" lIns="0" bIns="0" rIns="0">
            <a:spAutoFit/>
          </a:bodyPr>
          <a:lstStyle/>
          <a:p>
            <a:pPr algn="ctr">
              <a:lnSpc>
                <a:spcPts val="4200"/>
              </a:lnSpc>
            </a:pPr>
            <a:r>
              <a:rPr lang="en-US" sz="3000">
                <a:solidFill>
                  <a:srgbClr val="4C6484"/>
                </a:solidFill>
                <a:latin typeface="Montserrat"/>
              </a:rPr>
              <a:t>This is not a resolution,</a:t>
            </a:r>
          </a:p>
          <a:p>
            <a:pPr algn="ctr">
              <a:lnSpc>
                <a:spcPts val="4200"/>
              </a:lnSpc>
            </a:pPr>
            <a:r>
              <a:rPr lang="en-US" sz="3000">
                <a:solidFill>
                  <a:srgbClr val="4C6484"/>
                </a:solidFill>
                <a:latin typeface="Montserrat"/>
              </a:rPr>
              <a:t>this is a “makeover.”</a:t>
            </a:r>
          </a:p>
        </p:txBody>
      </p:sp>
      <p:sp>
        <p:nvSpPr>
          <p:cNvPr name="TextBox 5" id="5"/>
          <p:cNvSpPr txBox="true"/>
          <p:nvPr/>
        </p:nvSpPr>
        <p:spPr>
          <a:xfrm rot="0">
            <a:off x="3982176" y="7616097"/>
            <a:ext cx="5956234" cy="742950"/>
          </a:xfrm>
          <a:prstGeom prst="rect">
            <a:avLst/>
          </a:prstGeom>
        </p:spPr>
        <p:txBody>
          <a:bodyPr anchor="t" rtlCol="false" tIns="0" lIns="0" bIns="0" rIns="0">
            <a:spAutoFit/>
          </a:bodyPr>
          <a:lstStyle/>
          <a:p>
            <a:pPr>
              <a:lnSpc>
                <a:spcPts val="3000"/>
              </a:lnSpc>
            </a:pPr>
            <a:r>
              <a:rPr lang="en-US" spc="40" sz="2000">
                <a:solidFill>
                  <a:srgbClr val="545454"/>
                </a:solidFill>
                <a:latin typeface="Poppins Light"/>
              </a:rPr>
              <a:t>Resolutions die because we are not who </a:t>
            </a:r>
          </a:p>
          <a:p>
            <a:pPr>
              <a:lnSpc>
                <a:spcPts val="3000"/>
              </a:lnSpc>
              <a:spcBef>
                <a:spcPct val="0"/>
              </a:spcBef>
            </a:pPr>
            <a:r>
              <a:rPr lang="en-US" spc="40" sz="2000">
                <a:solidFill>
                  <a:srgbClr val="545454"/>
                </a:solidFill>
                <a:latin typeface="Poppins Light"/>
              </a:rPr>
              <a:t>we need to be in order to achieve them.</a:t>
            </a: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6197833" y="-362783"/>
            <a:ext cx="2782966" cy="2782966"/>
          </a:xfrm>
          <a:prstGeom prst="rect">
            <a:avLst/>
          </a:prstGeom>
        </p:spPr>
      </p:pic>
      <p:grpSp>
        <p:nvGrpSpPr>
          <p:cNvPr name="Group 7" id="7"/>
          <p:cNvGrpSpPr>
            <a:grpSpLocks noChangeAspect="true"/>
          </p:cNvGrpSpPr>
          <p:nvPr/>
        </p:nvGrpSpPr>
        <p:grpSpPr>
          <a:xfrm rot="0">
            <a:off x="11825480" y="1948254"/>
            <a:ext cx="5912156" cy="5912156"/>
            <a:chOff x="0" y="0"/>
            <a:chExt cx="6350000" cy="6350000"/>
          </a:xfrm>
        </p:grpSpPr>
        <p:sp>
          <p:nvSpPr>
            <p:cNvPr name="Freeform 8" id="8"/>
            <p:cNvSpPr/>
            <p:nvPr/>
          </p:nvSpPr>
          <p:spPr>
            <a:xfrm>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24827" r="-24827" t="0" b="0"/>
              </a:stretch>
            </a:blipFill>
          </p:spPr>
        </p:sp>
      </p:grpSp>
      <p:sp>
        <p:nvSpPr>
          <p:cNvPr name="TextBox 9" id="9"/>
          <p:cNvSpPr txBox="true"/>
          <p:nvPr/>
        </p:nvSpPr>
        <p:spPr>
          <a:xfrm rot="0">
            <a:off x="1803478" y="9220200"/>
            <a:ext cx="14681043" cy="300182"/>
          </a:xfrm>
          <a:prstGeom prst="rect">
            <a:avLst/>
          </a:prstGeom>
        </p:spPr>
        <p:txBody>
          <a:bodyPr anchor="t" rtlCol="false" tIns="0" lIns="0" bIns="0" rIns="0">
            <a:spAutoFit/>
          </a:bodyPr>
          <a:lstStyle/>
          <a:p>
            <a:pPr algn="ctr">
              <a:lnSpc>
                <a:spcPts val="2520"/>
              </a:lnSpc>
            </a:pPr>
            <a:r>
              <a:rPr lang="en-US" spc="334" sz="1800">
                <a:solidFill>
                  <a:srgbClr val="737373"/>
                </a:solidFill>
                <a:latin typeface="Montserrat"/>
              </a:rPr>
              <a:t>COACHINGWITHMELANIE</a:t>
            </a:r>
            <a:r>
              <a:rPr lang="en-US" spc="334" sz="1800">
                <a:solidFill>
                  <a:srgbClr val="737373"/>
                </a:solidFill>
                <a:latin typeface="Montserrat"/>
              </a:rPr>
              <a:t>.COM | © 2021 MELANIE ESCALANTE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27493" y="2621803"/>
            <a:ext cx="18288000" cy="4599924"/>
            <a:chOff x="0" y="0"/>
            <a:chExt cx="24384000" cy="6133233"/>
          </a:xfrm>
        </p:grpSpPr>
        <p:pic>
          <p:nvPicPr>
            <p:cNvPr name="Picture 3" id="3"/>
            <p:cNvPicPr>
              <a:picLocks noChangeAspect="true"/>
            </p:cNvPicPr>
            <p:nvPr/>
          </p:nvPicPr>
          <p:blipFill>
            <a:blip r:embed="rId2"/>
            <a:srcRect l="0" t="29550" r="0" b="29550"/>
            <a:stretch>
              <a:fillRect/>
            </a:stretch>
          </p:blipFill>
          <p:spPr>
            <a:xfrm>
              <a:off x="0" y="0"/>
              <a:ext cx="24384000" cy="6133233"/>
            </a:xfrm>
            <a:prstGeom prst="rect">
              <a:avLst/>
            </a:prstGeom>
          </p:spPr>
        </p:pic>
      </p:grpSp>
      <p:sp>
        <p:nvSpPr>
          <p:cNvPr name="AutoShape 4" id="4"/>
          <p:cNvSpPr/>
          <p:nvPr/>
        </p:nvSpPr>
        <p:spPr>
          <a:xfrm rot="-10800000">
            <a:off x="16563096" y="8725079"/>
            <a:ext cx="1724904" cy="0"/>
          </a:xfrm>
          <a:prstGeom prst="line">
            <a:avLst/>
          </a:prstGeom>
          <a:ln cap="rnd" w="9525">
            <a:solidFill>
              <a:srgbClr val="A6A6A6"/>
            </a:solidFill>
            <a:prstDash val="solid"/>
            <a:headEnd type="none" len="sm" w="sm"/>
            <a:tailEnd type="none" len="sm" w="sm"/>
          </a:ln>
        </p:spPr>
      </p:sp>
      <p:pic>
        <p:nvPicPr>
          <p:cNvPr name="Picture 5" id="5"/>
          <p:cNvPicPr>
            <a:picLocks noChangeAspect="true"/>
          </p:cNvPicPr>
          <p:nvPr/>
        </p:nvPicPr>
        <p:blipFill>
          <a:blip r:embed="rId3"/>
          <a:srcRect l="0" t="0" r="0" b="0"/>
          <a:stretch>
            <a:fillRect/>
          </a:stretch>
        </p:blipFill>
        <p:spPr>
          <a:xfrm flipH="false" flipV="false" rot="0">
            <a:off x="15643405" y="0"/>
            <a:ext cx="2644595" cy="2462992"/>
          </a:xfrm>
          <a:prstGeom prst="rect">
            <a:avLst/>
          </a:prstGeom>
        </p:spPr>
      </p:pic>
      <p:sp>
        <p:nvSpPr>
          <p:cNvPr name="TextBox 6" id="6"/>
          <p:cNvSpPr txBox="true"/>
          <p:nvPr/>
        </p:nvSpPr>
        <p:spPr>
          <a:xfrm rot="0">
            <a:off x="684570" y="962025"/>
            <a:ext cx="14958834" cy="1064718"/>
          </a:xfrm>
          <a:prstGeom prst="rect">
            <a:avLst/>
          </a:prstGeom>
        </p:spPr>
        <p:txBody>
          <a:bodyPr anchor="t" rtlCol="false" tIns="0" lIns="0" bIns="0" rIns="0">
            <a:spAutoFit/>
          </a:bodyPr>
          <a:lstStyle/>
          <a:p>
            <a:pPr>
              <a:lnSpc>
                <a:spcPts val="8568"/>
              </a:lnSpc>
            </a:pPr>
            <a:r>
              <a:rPr lang="en-US" sz="6591">
                <a:solidFill>
                  <a:srgbClr val="4C6484"/>
                </a:solidFill>
                <a:latin typeface="Montserrat Semi-Bold"/>
              </a:rPr>
              <a:t>Life is better when we are better!</a:t>
            </a:r>
          </a:p>
        </p:txBody>
      </p:sp>
      <p:sp>
        <p:nvSpPr>
          <p:cNvPr name="TextBox 7" id="7"/>
          <p:cNvSpPr txBox="true"/>
          <p:nvPr/>
        </p:nvSpPr>
        <p:spPr>
          <a:xfrm rot="0">
            <a:off x="7603793" y="7508620"/>
            <a:ext cx="8717054" cy="1504950"/>
          </a:xfrm>
          <a:prstGeom prst="rect">
            <a:avLst/>
          </a:prstGeom>
        </p:spPr>
        <p:txBody>
          <a:bodyPr anchor="t" rtlCol="false" tIns="0" lIns="0" bIns="0" rIns="0">
            <a:spAutoFit/>
          </a:bodyPr>
          <a:lstStyle/>
          <a:p>
            <a:pPr algn="just">
              <a:lnSpc>
                <a:spcPts val="3000"/>
              </a:lnSpc>
              <a:spcBef>
                <a:spcPct val="0"/>
              </a:spcBef>
            </a:pPr>
            <a:r>
              <a:rPr lang="en-US" spc="40" sz="2000">
                <a:solidFill>
                  <a:srgbClr val="545454"/>
                </a:solidFill>
                <a:latin typeface="Poppins Light"/>
              </a:rPr>
              <a:t>Before we think about goals, resolutions, what we want, we need to think about who we want to be. Total makeovers are possible but we must see it first (visioneer), give ourselves great reasons to do it (make it compelling) then commit to and do the work. </a:t>
            </a:r>
          </a:p>
        </p:txBody>
      </p:sp>
      <p:sp>
        <p:nvSpPr>
          <p:cNvPr name="TextBox 8" id="8"/>
          <p:cNvSpPr txBox="true"/>
          <p:nvPr/>
        </p:nvSpPr>
        <p:spPr>
          <a:xfrm rot="0">
            <a:off x="1830971" y="9536570"/>
            <a:ext cx="14681043" cy="300182"/>
          </a:xfrm>
          <a:prstGeom prst="rect">
            <a:avLst/>
          </a:prstGeom>
        </p:spPr>
        <p:txBody>
          <a:bodyPr anchor="t" rtlCol="false" tIns="0" lIns="0" bIns="0" rIns="0">
            <a:spAutoFit/>
          </a:bodyPr>
          <a:lstStyle/>
          <a:p>
            <a:pPr algn="ctr">
              <a:lnSpc>
                <a:spcPts val="2520"/>
              </a:lnSpc>
            </a:pPr>
            <a:r>
              <a:rPr lang="en-US" spc="334" sz="1800">
                <a:solidFill>
                  <a:srgbClr val="737373"/>
                </a:solidFill>
                <a:latin typeface="Montserrat"/>
              </a:rPr>
              <a:t>COACHINGWITHMELANIE</a:t>
            </a:r>
            <a:r>
              <a:rPr lang="en-US" spc="334" sz="1800">
                <a:solidFill>
                  <a:srgbClr val="737373"/>
                </a:solidFill>
                <a:latin typeface="Montserrat"/>
              </a:rPr>
              <a:t>.COM | © 2021 MELANIE ESCALANTE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C648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334" t="49456" r="0" b="0"/>
          <a:stretch>
            <a:fillRect/>
          </a:stretch>
        </p:blipFill>
        <p:spPr>
          <a:xfrm flipH="false" flipV="false" rot="2612276">
            <a:off x="2583024" y="2008378"/>
            <a:ext cx="1216237" cy="1263187"/>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334" t="49456" r="0" b="0"/>
          <a:stretch>
            <a:fillRect/>
          </a:stretch>
        </p:blipFill>
        <p:spPr>
          <a:xfrm flipH="false" flipV="false" rot="2612276">
            <a:off x="8853731" y="3583493"/>
            <a:ext cx="1216237" cy="1263187"/>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334" t="49456" r="0" b="0"/>
          <a:stretch>
            <a:fillRect/>
          </a:stretch>
        </p:blipFill>
        <p:spPr>
          <a:xfrm flipH="false" flipV="false" rot="2612276">
            <a:off x="13590591" y="2249546"/>
            <a:ext cx="1216237" cy="1263187"/>
          </a:xfrm>
          <a:prstGeom prst="rect">
            <a:avLst/>
          </a:prstGeom>
        </p:spPr>
      </p:pic>
      <p:sp>
        <p:nvSpPr>
          <p:cNvPr name="TextBox 5" id="5"/>
          <p:cNvSpPr txBox="true"/>
          <p:nvPr/>
        </p:nvSpPr>
        <p:spPr>
          <a:xfrm rot="0">
            <a:off x="5909809" y="962025"/>
            <a:ext cx="6468382" cy="1279526"/>
          </a:xfrm>
          <a:prstGeom prst="rect">
            <a:avLst/>
          </a:prstGeom>
        </p:spPr>
        <p:txBody>
          <a:bodyPr anchor="t" rtlCol="false" tIns="0" lIns="0" bIns="0" rIns="0">
            <a:spAutoFit/>
          </a:bodyPr>
          <a:lstStyle/>
          <a:p>
            <a:pPr algn="ctr">
              <a:lnSpc>
                <a:spcPts val="10399"/>
              </a:lnSpc>
            </a:pPr>
            <a:r>
              <a:rPr lang="en-US" sz="7999">
                <a:solidFill>
                  <a:srgbClr val="F7F7F7"/>
                </a:solidFill>
                <a:latin typeface="Montserrat Semi-Bold"/>
              </a:rPr>
              <a:t>Self-Audit</a:t>
            </a:r>
          </a:p>
        </p:txBody>
      </p:sp>
      <p:sp>
        <p:nvSpPr>
          <p:cNvPr name="TextBox 6" id="6"/>
          <p:cNvSpPr txBox="true"/>
          <p:nvPr/>
        </p:nvSpPr>
        <p:spPr>
          <a:xfrm rot="0">
            <a:off x="1219200" y="4384904"/>
            <a:ext cx="3943885" cy="3790950"/>
          </a:xfrm>
          <a:prstGeom prst="rect">
            <a:avLst/>
          </a:prstGeom>
        </p:spPr>
        <p:txBody>
          <a:bodyPr anchor="t" rtlCol="false" tIns="0" lIns="0" bIns="0" rIns="0">
            <a:spAutoFit/>
          </a:bodyPr>
          <a:lstStyle/>
          <a:p>
            <a:pPr>
              <a:lnSpc>
                <a:spcPts val="3000"/>
              </a:lnSpc>
            </a:pPr>
            <a:r>
              <a:rPr lang="en-US" spc="40" sz="2000">
                <a:solidFill>
                  <a:srgbClr val="D9D9D9"/>
                </a:solidFill>
                <a:latin typeface="Poppins Light"/>
              </a:rPr>
              <a:t>On a happiness scale of 1-10</a:t>
            </a:r>
          </a:p>
          <a:p>
            <a:pPr marL="431801" indent="-215900" lvl="1">
              <a:lnSpc>
                <a:spcPts val="3000"/>
              </a:lnSpc>
              <a:buFont typeface="Arial"/>
              <a:buChar char="•"/>
            </a:pPr>
            <a:r>
              <a:rPr lang="en-US" spc="40" sz="2000">
                <a:solidFill>
                  <a:srgbClr val="D9D9D9"/>
                </a:solidFill>
                <a:latin typeface="Poppins Light"/>
              </a:rPr>
              <a:t>Finances</a:t>
            </a:r>
          </a:p>
          <a:p>
            <a:pPr marL="431801" indent="-215900" lvl="1">
              <a:lnSpc>
                <a:spcPts val="3000"/>
              </a:lnSpc>
              <a:buFont typeface="Arial"/>
              <a:buChar char="•"/>
            </a:pPr>
            <a:r>
              <a:rPr lang="en-US" spc="40" sz="2000">
                <a:solidFill>
                  <a:srgbClr val="D9D9D9"/>
                </a:solidFill>
                <a:latin typeface="Poppins Light"/>
              </a:rPr>
              <a:t>Connection/Relationships</a:t>
            </a:r>
          </a:p>
          <a:p>
            <a:pPr marL="431801" indent="-215900" lvl="1">
              <a:lnSpc>
                <a:spcPts val="3000"/>
              </a:lnSpc>
              <a:buFont typeface="Arial"/>
              <a:buChar char="•"/>
            </a:pPr>
            <a:r>
              <a:rPr lang="en-US" spc="40" sz="2000">
                <a:solidFill>
                  <a:srgbClr val="D9D9D9"/>
                </a:solidFill>
                <a:latin typeface="Poppins Light"/>
              </a:rPr>
              <a:t>Body (physical/health)</a:t>
            </a:r>
          </a:p>
          <a:p>
            <a:pPr marL="431801" indent="-215900" lvl="1">
              <a:lnSpc>
                <a:spcPts val="3000"/>
              </a:lnSpc>
              <a:buFont typeface="Arial"/>
              <a:buChar char="•"/>
            </a:pPr>
            <a:r>
              <a:rPr lang="en-US" spc="40" sz="2000">
                <a:solidFill>
                  <a:srgbClr val="D9D9D9"/>
                </a:solidFill>
                <a:latin typeface="Poppins Light"/>
              </a:rPr>
              <a:t>Career/Business</a:t>
            </a:r>
          </a:p>
          <a:p>
            <a:pPr marL="431801" indent="-215900" lvl="1">
              <a:lnSpc>
                <a:spcPts val="3000"/>
              </a:lnSpc>
              <a:buFont typeface="Arial"/>
              <a:buChar char="•"/>
            </a:pPr>
            <a:r>
              <a:rPr lang="en-US" spc="40" sz="2000">
                <a:solidFill>
                  <a:srgbClr val="D9D9D9"/>
                </a:solidFill>
                <a:latin typeface="Poppins Light"/>
              </a:rPr>
              <a:t>Giving/Serving</a:t>
            </a:r>
          </a:p>
          <a:p>
            <a:pPr marL="431801" indent="-215900" lvl="1">
              <a:lnSpc>
                <a:spcPts val="3000"/>
              </a:lnSpc>
              <a:buFont typeface="Arial"/>
              <a:buChar char="•"/>
            </a:pPr>
            <a:r>
              <a:rPr lang="en-US" spc="40" sz="2000">
                <a:solidFill>
                  <a:srgbClr val="D9D9D9"/>
                </a:solidFill>
                <a:latin typeface="Poppins Light"/>
              </a:rPr>
              <a:t>Spiritually</a:t>
            </a:r>
          </a:p>
          <a:p>
            <a:pPr marL="431801" indent="-215900" lvl="1">
              <a:lnSpc>
                <a:spcPts val="3000"/>
              </a:lnSpc>
              <a:buFont typeface="Arial"/>
              <a:buChar char="•"/>
            </a:pPr>
            <a:r>
              <a:rPr lang="en-US" spc="40" sz="2000">
                <a:solidFill>
                  <a:srgbClr val="D9D9D9"/>
                </a:solidFill>
                <a:latin typeface="Poppins Light"/>
              </a:rPr>
              <a:t>Fun/Adventure</a:t>
            </a:r>
          </a:p>
          <a:p>
            <a:pPr marL="431801" indent="-215900" lvl="1">
              <a:lnSpc>
                <a:spcPts val="3000"/>
              </a:lnSpc>
              <a:buFont typeface="Arial"/>
              <a:buChar char="•"/>
            </a:pPr>
            <a:r>
              <a:rPr lang="en-US" spc="40" sz="2000">
                <a:solidFill>
                  <a:srgbClr val="D9D9D9"/>
                </a:solidFill>
                <a:latin typeface="Poppins Light"/>
              </a:rPr>
              <a:t>Character</a:t>
            </a:r>
          </a:p>
          <a:p>
            <a:pPr marL="431800" indent="-215900" lvl="1">
              <a:lnSpc>
                <a:spcPts val="3000"/>
              </a:lnSpc>
              <a:buFont typeface="Arial"/>
              <a:buChar char="•"/>
            </a:pPr>
            <a:r>
              <a:rPr lang="en-US" spc="40" sz="2000">
                <a:solidFill>
                  <a:srgbClr val="D9D9D9"/>
                </a:solidFill>
                <a:latin typeface="Poppins Light"/>
              </a:rPr>
              <a:t>Growth</a:t>
            </a:r>
          </a:p>
        </p:txBody>
      </p:sp>
      <p:sp>
        <p:nvSpPr>
          <p:cNvPr name="TextBox 7" id="7"/>
          <p:cNvSpPr txBox="true"/>
          <p:nvPr/>
        </p:nvSpPr>
        <p:spPr>
          <a:xfrm rot="0">
            <a:off x="12787914" y="3929337"/>
            <a:ext cx="4929362" cy="514350"/>
          </a:xfrm>
          <a:prstGeom prst="rect">
            <a:avLst/>
          </a:prstGeom>
        </p:spPr>
        <p:txBody>
          <a:bodyPr anchor="t" rtlCol="false" tIns="0" lIns="0" bIns="0" rIns="0">
            <a:spAutoFit/>
          </a:bodyPr>
          <a:lstStyle/>
          <a:p>
            <a:pPr>
              <a:lnSpc>
                <a:spcPts val="4200"/>
              </a:lnSpc>
            </a:pPr>
            <a:r>
              <a:rPr lang="en-US" sz="3000">
                <a:solidFill>
                  <a:srgbClr val="FFFFFF"/>
                </a:solidFill>
                <a:latin typeface="Montserrat Semi-Bold"/>
              </a:rPr>
              <a:t>What’s great?</a:t>
            </a:r>
          </a:p>
        </p:txBody>
      </p:sp>
      <p:sp>
        <p:nvSpPr>
          <p:cNvPr name="TextBox 8" id="8"/>
          <p:cNvSpPr txBox="true"/>
          <p:nvPr/>
        </p:nvSpPr>
        <p:spPr>
          <a:xfrm rot="0">
            <a:off x="12787914" y="4648266"/>
            <a:ext cx="3943885" cy="3790950"/>
          </a:xfrm>
          <a:prstGeom prst="rect">
            <a:avLst/>
          </a:prstGeom>
        </p:spPr>
        <p:txBody>
          <a:bodyPr anchor="t" rtlCol="false" tIns="0" lIns="0" bIns="0" rIns="0">
            <a:spAutoFit/>
          </a:bodyPr>
          <a:lstStyle/>
          <a:p>
            <a:pPr>
              <a:lnSpc>
                <a:spcPts val="3000"/>
              </a:lnSpc>
            </a:pPr>
            <a:r>
              <a:rPr lang="en-US" spc="40" sz="2000">
                <a:solidFill>
                  <a:srgbClr val="D9D9D9"/>
                </a:solidFill>
                <a:latin typeface="Poppins Light"/>
              </a:rPr>
              <a:t>Using what you have identified so far, list all the good things that support you to grow,  be happy  and successful.</a:t>
            </a:r>
          </a:p>
          <a:p>
            <a:pPr>
              <a:lnSpc>
                <a:spcPts val="3000"/>
              </a:lnSpc>
            </a:pPr>
          </a:p>
          <a:p>
            <a:pPr>
              <a:lnSpc>
                <a:spcPts val="3000"/>
              </a:lnSpc>
            </a:pPr>
            <a:r>
              <a:rPr lang="en-US" spc="40" sz="2000">
                <a:solidFill>
                  <a:srgbClr val="D9D9D9"/>
                </a:solidFill>
                <a:latin typeface="Poppins Light"/>
              </a:rPr>
              <a:t>When the list is complete - ask yourself what else is there that is not on the list, then add it.</a:t>
            </a:r>
          </a:p>
        </p:txBody>
      </p:sp>
      <p:sp>
        <p:nvSpPr>
          <p:cNvPr name="TextBox 9" id="9"/>
          <p:cNvSpPr txBox="true"/>
          <p:nvPr/>
        </p:nvSpPr>
        <p:spPr>
          <a:xfrm rot="0">
            <a:off x="413475" y="3700737"/>
            <a:ext cx="7307135" cy="514350"/>
          </a:xfrm>
          <a:prstGeom prst="rect">
            <a:avLst/>
          </a:prstGeom>
        </p:spPr>
        <p:txBody>
          <a:bodyPr anchor="t" rtlCol="false" tIns="0" lIns="0" bIns="0" rIns="0">
            <a:spAutoFit/>
          </a:bodyPr>
          <a:lstStyle/>
          <a:p>
            <a:pPr algn="ctr">
              <a:lnSpc>
                <a:spcPts val="4200"/>
              </a:lnSpc>
            </a:pPr>
            <a:r>
              <a:rPr lang="en-US" sz="3000">
                <a:solidFill>
                  <a:srgbClr val="FFFFFF"/>
                </a:solidFill>
                <a:latin typeface="Montserrat Semi-Bold"/>
              </a:rPr>
              <a:t>What’s the quality of your life now? </a:t>
            </a:r>
          </a:p>
        </p:txBody>
      </p:sp>
      <p:sp>
        <p:nvSpPr>
          <p:cNvPr name="TextBox 10" id="10"/>
          <p:cNvSpPr txBox="true"/>
          <p:nvPr/>
        </p:nvSpPr>
        <p:spPr>
          <a:xfrm rot="0">
            <a:off x="7720610" y="5947004"/>
            <a:ext cx="3943885" cy="2647950"/>
          </a:xfrm>
          <a:prstGeom prst="rect">
            <a:avLst/>
          </a:prstGeom>
        </p:spPr>
        <p:txBody>
          <a:bodyPr anchor="t" rtlCol="false" tIns="0" lIns="0" bIns="0" rIns="0">
            <a:spAutoFit/>
          </a:bodyPr>
          <a:lstStyle/>
          <a:p>
            <a:pPr>
              <a:lnSpc>
                <a:spcPts val="3000"/>
              </a:lnSpc>
            </a:pPr>
            <a:r>
              <a:rPr lang="en-US" spc="40" sz="2000">
                <a:solidFill>
                  <a:srgbClr val="D9D9D9"/>
                </a:solidFill>
                <a:latin typeface="Poppins Light"/>
              </a:rPr>
              <a:t>List what is causing unhappiness, dissatisfaction incl:</a:t>
            </a:r>
          </a:p>
          <a:p>
            <a:pPr marL="431801" indent="-215900" lvl="1">
              <a:lnSpc>
                <a:spcPts val="3000"/>
              </a:lnSpc>
              <a:buFont typeface="Arial"/>
              <a:buChar char="•"/>
            </a:pPr>
            <a:r>
              <a:rPr lang="en-US" spc="40" sz="2000">
                <a:solidFill>
                  <a:srgbClr val="D9D9D9"/>
                </a:solidFill>
                <a:latin typeface="Poppins Light"/>
              </a:rPr>
              <a:t>Material, relational &amp; spiritual things</a:t>
            </a:r>
          </a:p>
          <a:p>
            <a:pPr marL="431801" indent="-215900" lvl="1">
              <a:lnSpc>
                <a:spcPts val="3000"/>
              </a:lnSpc>
              <a:buFont typeface="Arial"/>
              <a:buChar char="•"/>
            </a:pPr>
            <a:r>
              <a:rPr lang="en-US" spc="40" sz="2000">
                <a:solidFill>
                  <a:srgbClr val="D9D9D9"/>
                </a:solidFill>
                <a:latin typeface="Poppins Light"/>
              </a:rPr>
              <a:t>Perspectives/mindsets</a:t>
            </a:r>
          </a:p>
          <a:p>
            <a:pPr marL="431800" indent="-215900" lvl="1">
              <a:lnSpc>
                <a:spcPts val="3000"/>
              </a:lnSpc>
              <a:buFont typeface="Arial"/>
              <a:buChar char="•"/>
            </a:pPr>
            <a:r>
              <a:rPr lang="en-US" spc="40" sz="2000">
                <a:solidFill>
                  <a:srgbClr val="D9D9D9"/>
                </a:solidFill>
                <a:latin typeface="Poppins Light"/>
              </a:rPr>
              <a:t>Personal character traits</a:t>
            </a:r>
          </a:p>
        </p:txBody>
      </p:sp>
      <p:sp>
        <p:nvSpPr>
          <p:cNvPr name="TextBox 11" id="11"/>
          <p:cNvSpPr txBox="true"/>
          <p:nvPr/>
        </p:nvSpPr>
        <p:spPr>
          <a:xfrm rot="0">
            <a:off x="7720610" y="5282896"/>
            <a:ext cx="4324885" cy="514350"/>
          </a:xfrm>
          <a:prstGeom prst="rect">
            <a:avLst/>
          </a:prstGeom>
        </p:spPr>
        <p:txBody>
          <a:bodyPr anchor="t" rtlCol="false" tIns="0" lIns="0" bIns="0" rIns="0">
            <a:spAutoFit/>
          </a:bodyPr>
          <a:lstStyle/>
          <a:p>
            <a:pPr>
              <a:lnSpc>
                <a:spcPts val="4200"/>
              </a:lnSpc>
            </a:pPr>
            <a:r>
              <a:rPr lang="en-US" sz="3000">
                <a:solidFill>
                  <a:srgbClr val="FFFFFF"/>
                </a:solidFill>
                <a:latin typeface="Montserrat Semi-Bold"/>
              </a:rPr>
              <a:t>What’s missing? </a:t>
            </a:r>
          </a:p>
        </p:txBody>
      </p:sp>
      <p:sp>
        <p:nvSpPr>
          <p:cNvPr name="TextBox 12" id="12"/>
          <p:cNvSpPr txBox="true"/>
          <p:nvPr/>
        </p:nvSpPr>
        <p:spPr>
          <a:xfrm rot="0">
            <a:off x="1830971" y="9530048"/>
            <a:ext cx="14681043" cy="306705"/>
          </a:xfrm>
          <a:prstGeom prst="rect">
            <a:avLst/>
          </a:prstGeom>
        </p:spPr>
        <p:txBody>
          <a:bodyPr anchor="t" rtlCol="false" tIns="0" lIns="0" bIns="0" rIns="0">
            <a:spAutoFit/>
          </a:bodyPr>
          <a:lstStyle/>
          <a:p>
            <a:pPr algn="ctr">
              <a:lnSpc>
                <a:spcPts val="2520"/>
              </a:lnSpc>
            </a:pPr>
            <a:r>
              <a:rPr lang="en-US" spc="334" sz="1800">
                <a:solidFill>
                  <a:srgbClr val="FFFFFF"/>
                </a:solidFill>
                <a:latin typeface="Montserrat"/>
              </a:rPr>
              <a:t>COACHINGWITHMELANIE</a:t>
            </a:r>
            <a:r>
              <a:rPr lang="en-US" spc="334" sz="1800">
                <a:solidFill>
                  <a:srgbClr val="FFFFFF"/>
                </a:solidFill>
                <a:latin typeface="Montserrat"/>
              </a:rPr>
              <a:t>.COM | © 2021 MELANIE ESCALANTE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99539" y="-362783"/>
            <a:ext cx="2782966" cy="2782966"/>
          </a:xfrm>
          <a:prstGeom prst="rect">
            <a:avLst/>
          </a:prstGeom>
        </p:spPr>
      </p:pic>
      <p:grpSp>
        <p:nvGrpSpPr>
          <p:cNvPr name="Group 3" id="3"/>
          <p:cNvGrpSpPr>
            <a:grpSpLocks noChangeAspect="true"/>
          </p:cNvGrpSpPr>
          <p:nvPr/>
        </p:nvGrpSpPr>
        <p:grpSpPr>
          <a:xfrm rot="0">
            <a:off x="1192411" y="1853540"/>
            <a:ext cx="4936506" cy="7404760"/>
            <a:chOff x="0" y="0"/>
            <a:chExt cx="6350000" cy="9525000"/>
          </a:xfrm>
        </p:grpSpPr>
        <p:sp>
          <p:nvSpPr>
            <p:cNvPr name="Freeform 4" id="4"/>
            <p:cNvSpPr/>
            <p:nvPr/>
          </p:nvSpPr>
          <p:spPr>
            <a:xfrm>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62888" r="-62888" t="0" b="0"/>
              </a:stretch>
            </a:blipFill>
          </p:spPr>
        </p:sp>
      </p:grpSp>
      <p:pic>
        <p:nvPicPr>
          <p:cNvPr name="Picture 5" id="5"/>
          <p:cNvPicPr>
            <a:picLocks noChangeAspect="true"/>
          </p:cNvPicPr>
          <p:nvPr/>
        </p:nvPicPr>
        <p:blipFill>
          <a:blip r:embed="rId5"/>
          <a:srcRect l="0" t="0" r="0" b="0"/>
          <a:stretch>
            <a:fillRect/>
          </a:stretch>
        </p:blipFill>
        <p:spPr>
          <a:xfrm flipH="false" flipV="false" rot="0">
            <a:off x="15643405" y="0"/>
            <a:ext cx="2644595" cy="2462992"/>
          </a:xfrm>
          <a:prstGeom prst="rect">
            <a:avLst/>
          </a:prstGeom>
        </p:spPr>
      </p:pic>
      <p:sp>
        <p:nvSpPr>
          <p:cNvPr name="TextBox 6" id="6"/>
          <p:cNvSpPr txBox="true"/>
          <p:nvPr/>
        </p:nvSpPr>
        <p:spPr>
          <a:xfrm rot="0">
            <a:off x="6617343" y="1786865"/>
            <a:ext cx="8692339" cy="2337435"/>
          </a:xfrm>
          <a:prstGeom prst="rect">
            <a:avLst/>
          </a:prstGeom>
        </p:spPr>
        <p:txBody>
          <a:bodyPr anchor="t" rtlCol="false" tIns="0" lIns="0" bIns="0" rIns="0">
            <a:spAutoFit/>
          </a:bodyPr>
          <a:lstStyle/>
          <a:p>
            <a:pPr>
              <a:lnSpc>
                <a:spcPts val="9360"/>
              </a:lnSpc>
            </a:pPr>
            <a:r>
              <a:rPr lang="en-US" sz="7200">
                <a:solidFill>
                  <a:srgbClr val="4C6484"/>
                </a:solidFill>
                <a:latin typeface="Montserrat Semi-Bold"/>
              </a:rPr>
              <a:t>Who do I want to be and why?</a:t>
            </a:r>
          </a:p>
        </p:txBody>
      </p:sp>
      <p:sp>
        <p:nvSpPr>
          <p:cNvPr name="TextBox 7" id="7"/>
          <p:cNvSpPr txBox="true"/>
          <p:nvPr/>
        </p:nvSpPr>
        <p:spPr>
          <a:xfrm rot="0">
            <a:off x="8173477" y="4476124"/>
            <a:ext cx="6357888" cy="3112383"/>
          </a:xfrm>
          <a:prstGeom prst="rect">
            <a:avLst/>
          </a:prstGeom>
        </p:spPr>
        <p:txBody>
          <a:bodyPr anchor="t" rtlCol="false" tIns="0" lIns="0" bIns="0" rIns="0">
            <a:spAutoFit/>
          </a:bodyPr>
          <a:lstStyle/>
          <a:p>
            <a:pPr>
              <a:lnSpc>
                <a:spcPts val="3090"/>
              </a:lnSpc>
            </a:pPr>
            <a:r>
              <a:rPr lang="en-US" spc="41" sz="2060">
                <a:solidFill>
                  <a:srgbClr val="545454"/>
                </a:solidFill>
                <a:latin typeface="Poppins Light"/>
              </a:rPr>
              <a:t>Create an action plan:</a:t>
            </a:r>
          </a:p>
          <a:p>
            <a:pPr marL="444790" indent="-222395" lvl="1">
              <a:lnSpc>
                <a:spcPts val="3090"/>
              </a:lnSpc>
              <a:buFont typeface="Arial"/>
              <a:buChar char="•"/>
            </a:pPr>
            <a:r>
              <a:rPr lang="en-US" spc="41" sz="2060">
                <a:solidFill>
                  <a:srgbClr val="545454"/>
                </a:solidFill>
                <a:latin typeface="Poppins Light"/>
              </a:rPr>
              <a:t>What traits do you need to strengthen or develop?</a:t>
            </a:r>
          </a:p>
          <a:p>
            <a:pPr marL="444790" indent="-222395" lvl="1">
              <a:lnSpc>
                <a:spcPts val="3090"/>
              </a:lnSpc>
              <a:buFont typeface="Arial"/>
              <a:buChar char="•"/>
            </a:pPr>
            <a:r>
              <a:rPr lang="en-US" spc="41" sz="2060">
                <a:solidFill>
                  <a:srgbClr val="545454"/>
                </a:solidFill>
                <a:latin typeface="Poppins Light"/>
              </a:rPr>
              <a:t>What needs to change/shift?</a:t>
            </a:r>
          </a:p>
          <a:p>
            <a:pPr marL="444790" indent="-222395" lvl="1">
              <a:lnSpc>
                <a:spcPts val="3090"/>
              </a:lnSpc>
              <a:buFont typeface="Arial"/>
              <a:buChar char="•"/>
            </a:pPr>
            <a:r>
              <a:rPr lang="en-US" spc="41" sz="2060">
                <a:solidFill>
                  <a:srgbClr val="545454"/>
                </a:solidFill>
                <a:latin typeface="Poppins Light"/>
              </a:rPr>
              <a:t>What do you need to learn?</a:t>
            </a:r>
          </a:p>
          <a:p>
            <a:pPr marL="444790" indent="-222395" lvl="1">
              <a:lnSpc>
                <a:spcPts val="3090"/>
              </a:lnSpc>
              <a:buFont typeface="Arial"/>
              <a:buChar char="•"/>
            </a:pPr>
            <a:r>
              <a:rPr lang="en-US" spc="41" sz="2060">
                <a:solidFill>
                  <a:srgbClr val="545454"/>
                </a:solidFill>
                <a:latin typeface="Poppins Light"/>
              </a:rPr>
              <a:t>What has prevented you in the past?</a:t>
            </a:r>
          </a:p>
          <a:p>
            <a:pPr marL="444789" indent="-222394" lvl="1">
              <a:lnSpc>
                <a:spcPts val="3090"/>
              </a:lnSpc>
              <a:buFont typeface="Arial"/>
              <a:buChar char="•"/>
            </a:pPr>
            <a:r>
              <a:rPr lang="en-US" spc="41" sz="2060">
                <a:solidFill>
                  <a:srgbClr val="545454"/>
                </a:solidFill>
                <a:latin typeface="Poppins Light"/>
              </a:rPr>
              <a:t>How committed are you?</a:t>
            </a:r>
          </a:p>
          <a:p>
            <a:pPr marL="444789" indent="-222394" lvl="1">
              <a:lnSpc>
                <a:spcPts val="3090"/>
              </a:lnSpc>
              <a:buFont typeface="Arial"/>
              <a:buChar char="•"/>
            </a:pPr>
            <a:r>
              <a:rPr lang="en-US" spc="41" sz="2060">
                <a:solidFill>
                  <a:srgbClr val="545454"/>
                </a:solidFill>
                <a:latin typeface="Poppins Light"/>
              </a:rPr>
              <a:t>What accountability structure will you use? </a:t>
            </a:r>
          </a:p>
        </p:txBody>
      </p:sp>
      <p:sp>
        <p:nvSpPr>
          <p:cNvPr name="TextBox 8" id="8"/>
          <p:cNvSpPr txBox="true"/>
          <p:nvPr/>
        </p:nvSpPr>
        <p:spPr>
          <a:xfrm rot="0">
            <a:off x="8017740" y="7912399"/>
            <a:ext cx="7625665" cy="890916"/>
          </a:xfrm>
          <a:prstGeom prst="rect">
            <a:avLst/>
          </a:prstGeom>
        </p:spPr>
        <p:txBody>
          <a:bodyPr anchor="t" rtlCol="false" tIns="0" lIns="0" bIns="0" rIns="0">
            <a:spAutoFit/>
          </a:bodyPr>
          <a:lstStyle/>
          <a:p>
            <a:pPr>
              <a:lnSpc>
                <a:spcPts val="3673"/>
              </a:lnSpc>
              <a:spcBef>
                <a:spcPct val="0"/>
              </a:spcBef>
            </a:pPr>
            <a:r>
              <a:rPr lang="en-US" spc="48" sz="2449">
                <a:solidFill>
                  <a:srgbClr val="4C6484"/>
                </a:solidFill>
                <a:latin typeface="Montserrat"/>
              </a:rPr>
              <a:t>Be the change you want to see in the world - Mahatma Gandhi </a:t>
            </a:r>
          </a:p>
        </p:txBody>
      </p:sp>
      <p:sp>
        <p:nvSpPr>
          <p:cNvPr name="TextBox 9" id="9"/>
          <p:cNvSpPr txBox="true"/>
          <p:nvPr/>
        </p:nvSpPr>
        <p:spPr>
          <a:xfrm rot="0">
            <a:off x="1830971" y="9536570"/>
            <a:ext cx="14681043" cy="300182"/>
          </a:xfrm>
          <a:prstGeom prst="rect">
            <a:avLst/>
          </a:prstGeom>
        </p:spPr>
        <p:txBody>
          <a:bodyPr anchor="t" rtlCol="false" tIns="0" lIns="0" bIns="0" rIns="0">
            <a:spAutoFit/>
          </a:bodyPr>
          <a:lstStyle/>
          <a:p>
            <a:pPr algn="ctr">
              <a:lnSpc>
                <a:spcPts val="2520"/>
              </a:lnSpc>
            </a:pPr>
            <a:r>
              <a:rPr lang="en-US" spc="334" sz="1800">
                <a:solidFill>
                  <a:srgbClr val="737373"/>
                </a:solidFill>
                <a:latin typeface="Montserrat"/>
              </a:rPr>
              <a:t>COACHINGWITHMELANIE</a:t>
            </a:r>
            <a:r>
              <a:rPr lang="en-US" spc="334" sz="1800">
                <a:solidFill>
                  <a:srgbClr val="737373"/>
                </a:solidFill>
                <a:latin typeface="Montserrat"/>
              </a:rPr>
              <a:t>.COM | © 2021 MELANIE ESCALANTE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3524704"/>
            <a:ext cx="4542837" cy="4962667"/>
            <a:chOff x="0" y="0"/>
            <a:chExt cx="6057116" cy="6616889"/>
          </a:xfrm>
        </p:grpSpPr>
        <p:grpSp>
          <p:nvGrpSpPr>
            <p:cNvPr name="Group 3" id="3"/>
            <p:cNvGrpSpPr>
              <a:grpSpLocks noChangeAspect="true"/>
            </p:cNvGrpSpPr>
            <p:nvPr/>
          </p:nvGrpSpPr>
          <p:grpSpPr>
            <a:xfrm rot="0">
              <a:off x="1327012" y="929065"/>
              <a:ext cx="3403092" cy="3403078"/>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t="0" b="0"/>
                </a:stretch>
              </a:blipFill>
            </p:spPr>
          </p:sp>
        </p:grpSp>
        <p:grpSp>
          <p:nvGrpSpPr>
            <p:cNvPr name="Group 5" id="5"/>
            <p:cNvGrpSpPr/>
            <p:nvPr/>
          </p:nvGrpSpPr>
          <p:grpSpPr>
            <a:xfrm rot="0">
              <a:off x="2616746" y="3920331"/>
              <a:ext cx="823624" cy="823624"/>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6484"/>
              </a:solidFill>
            </p:spPr>
          </p:sp>
        </p:gr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794763" y="4098349"/>
              <a:ext cx="467590" cy="467590"/>
            </a:xfrm>
            <a:prstGeom prst="rect">
              <a:avLst/>
            </a:prstGeom>
          </p:spPr>
        </p:pic>
        <p:sp>
          <p:nvSpPr>
            <p:cNvPr name="TextBox 8" id="8"/>
            <p:cNvSpPr txBox="true"/>
            <p:nvPr/>
          </p:nvSpPr>
          <p:spPr>
            <a:xfrm rot="0">
              <a:off x="0" y="-161925"/>
              <a:ext cx="6057116" cy="758826"/>
            </a:xfrm>
            <a:prstGeom prst="rect">
              <a:avLst/>
            </a:prstGeom>
          </p:spPr>
          <p:txBody>
            <a:bodyPr anchor="t" rtlCol="false" tIns="0" lIns="0" bIns="0" rIns="0">
              <a:spAutoFit/>
            </a:bodyPr>
            <a:lstStyle/>
            <a:p>
              <a:pPr algn="ctr">
                <a:lnSpc>
                  <a:spcPts val="4199"/>
                </a:lnSpc>
              </a:pPr>
              <a:r>
                <a:rPr lang="en-US" sz="2999">
                  <a:solidFill>
                    <a:srgbClr val="4C6484"/>
                  </a:solidFill>
                  <a:latin typeface="Mont Bold"/>
                </a:rPr>
                <a:t>Decision Making</a:t>
              </a:r>
            </a:p>
          </p:txBody>
        </p:sp>
        <p:sp>
          <p:nvSpPr>
            <p:cNvPr name="TextBox 9" id="9"/>
            <p:cNvSpPr txBox="true"/>
            <p:nvPr/>
          </p:nvSpPr>
          <p:spPr>
            <a:xfrm rot="0">
              <a:off x="328408" y="5137339"/>
              <a:ext cx="5400301" cy="1479550"/>
            </a:xfrm>
            <a:prstGeom prst="rect">
              <a:avLst/>
            </a:prstGeom>
          </p:spPr>
          <p:txBody>
            <a:bodyPr anchor="t" rtlCol="false" tIns="0" lIns="0" bIns="0" rIns="0">
              <a:spAutoFit/>
            </a:bodyPr>
            <a:lstStyle/>
            <a:p>
              <a:pPr algn="ctr">
                <a:lnSpc>
                  <a:spcPts val="3000"/>
                </a:lnSpc>
                <a:spcBef>
                  <a:spcPct val="0"/>
                </a:spcBef>
              </a:pPr>
              <a:r>
                <a:rPr lang="en-US" spc="40" sz="2000">
                  <a:solidFill>
                    <a:srgbClr val="545454"/>
                  </a:solidFill>
                  <a:latin typeface="Poppins Light"/>
                </a:rPr>
                <a:t>Leading yourself and others with clarity, character, confidence &amp; self-control </a:t>
              </a:r>
            </a:p>
          </p:txBody>
        </p:sp>
      </p:grpSp>
      <p:grpSp>
        <p:nvGrpSpPr>
          <p:cNvPr name="Group 10" id="10"/>
          <p:cNvGrpSpPr/>
          <p:nvPr/>
        </p:nvGrpSpPr>
        <p:grpSpPr>
          <a:xfrm rot="0">
            <a:off x="6872581" y="3524704"/>
            <a:ext cx="4542837" cy="4962667"/>
            <a:chOff x="0" y="0"/>
            <a:chExt cx="6057116" cy="6616889"/>
          </a:xfrm>
        </p:grpSpPr>
        <p:grpSp>
          <p:nvGrpSpPr>
            <p:cNvPr name="Group 11" id="11"/>
            <p:cNvGrpSpPr>
              <a:grpSpLocks noChangeAspect="true"/>
            </p:cNvGrpSpPr>
            <p:nvPr/>
          </p:nvGrpSpPr>
          <p:grpSpPr>
            <a:xfrm rot="0">
              <a:off x="1327012" y="929065"/>
              <a:ext cx="3403092" cy="3403078"/>
              <a:chOff x="0" y="0"/>
              <a:chExt cx="6350000" cy="6349975"/>
            </a:xfrm>
          </p:grpSpPr>
          <p:sp>
            <p:nvSpPr>
              <p:cNvPr name="Freeform 12" id="12"/>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4999" r="-24999" t="0" b="0"/>
                </a:stretch>
              </a:blipFill>
            </p:spPr>
          </p:sp>
        </p:grpSp>
        <p:grpSp>
          <p:nvGrpSpPr>
            <p:cNvPr name="Group 13" id="13"/>
            <p:cNvGrpSpPr/>
            <p:nvPr/>
          </p:nvGrpSpPr>
          <p:grpSpPr>
            <a:xfrm rot="0">
              <a:off x="2616746" y="3920331"/>
              <a:ext cx="823624" cy="823624"/>
              <a:chOff x="0" y="0"/>
              <a:chExt cx="6350000" cy="6350000"/>
            </a:xfrm>
          </p:grpSpPr>
          <p:sp>
            <p:nvSpPr>
              <p:cNvPr name="Freeform 14" id="1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6484"/>
              </a:solidFill>
            </p:spPr>
          </p:sp>
        </p:grpSp>
        <p:pic>
          <p:nvPicPr>
            <p:cNvPr name="Picture 15" id="1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794763" y="4098349"/>
              <a:ext cx="467590" cy="467590"/>
            </a:xfrm>
            <a:prstGeom prst="rect">
              <a:avLst/>
            </a:prstGeom>
          </p:spPr>
        </p:pic>
        <p:sp>
          <p:nvSpPr>
            <p:cNvPr name="TextBox 16" id="16"/>
            <p:cNvSpPr txBox="true"/>
            <p:nvPr/>
          </p:nvSpPr>
          <p:spPr>
            <a:xfrm rot="0">
              <a:off x="0" y="-161925"/>
              <a:ext cx="6057116" cy="758826"/>
            </a:xfrm>
            <a:prstGeom prst="rect">
              <a:avLst/>
            </a:prstGeom>
          </p:spPr>
          <p:txBody>
            <a:bodyPr anchor="t" rtlCol="false" tIns="0" lIns="0" bIns="0" rIns="0">
              <a:spAutoFit/>
            </a:bodyPr>
            <a:lstStyle/>
            <a:p>
              <a:pPr algn="ctr">
                <a:lnSpc>
                  <a:spcPts val="4199"/>
                </a:lnSpc>
              </a:pPr>
              <a:r>
                <a:rPr lang="en-US" sz="2999">
                  <a:solidFill>
                    <a:srgbClr val="4C6484"/>
                  </a:solidFill>
                  <a:latin typeface="Mont Bold"/>
                </a:rPr>
                <a:t>Action</a:t>
              </a:r>
            </a:p>
          </p:txBody>
        </p:sp>
        <p:sp>
          <p:nvSpPr>
            <p:cNvPr name="TextBox 17" id="17"/>
            <p:cNvSpPr txBox="true"/>
            <p:nvPr/>
          </p:nvSpPr>
          <p:spPr>
            <a:xfrm rot="0">
              <a:off x="328408" y="5137339"/>
              <a:ext cx="5400301" cy="1479550"/>
            </a:xfrm>
            <a:prstGeom prst="rect">
              <a:avLst/>
            </a:prstGeom>
          </p:spPr>
          <p:txBody>
            <a:bodyPr anchor="t" rtlCol="false" tIns="0" lIns="0" bIns="0" rIns="0">
              <a:spAutoFit/>
            </a:bodyPr>
            <a:lstStyle/>
            <a:p>
              <a:pPr algn="ctr">
                <a:lnSpc>
                  <a:spcPts val="3000"/>
                </a:lnSpc>
                <a:spcBef>
                  <a:spcPct val="0"/>
                </a:spcBef>
              </a:pPr>
              <a:r>
                <a:rPr lang="en-US" spc="40" sz="2000">
                  <a:solidFill>
                    <a:srgbClr val="545454"/>
                  </a:solidFill>
                  <a:latin typeface="Poppins Light"/>
                </a:rPr>
                <a:t>Walking the talk! Doing and being what you say you are going to do and be. </a:t>
              </a:r>
            </a:p>
          </p:txBody>
        </p:sp>
      </p:grpSp>
      <p:grpSp>
        <p:nvGrpSpPr>
          <p:cNvPr name="Group 18" id="18"/>
          <p:cNvGrpSpPr/>
          <p:nvPr/>
        </p:nvGrpSpPr>
        <p:grpSpPr>
          <a:xfrm rot="0">
            <a:off x="12716463" y="3524704"/>
            <a:ext cx="4542837" cy="5343667"/>
            <a:chOff x="0" y="0"/>
            <a:chExt cx="6057116" cy="7124889"/>
          </a:xfrm>
        </p:grpSpPr>
        <p:grpSp>
          <p:nvGrpSpPr>
            <p:cNvPr name="Group 19" id="19"/>
            <p:cNvGrpSpPr>
              <a:grpSpLocks noChangeAspect="true"/>
            </p:cNvGrpSpPr>
            <p:nvPr/>
          </p:nvGrpSpPr>
          <p:grpSpPr>
            <a:xfrm rot="0">
              <a:off x="1327012" y="929065"/>
              <a:ext cx="3403092" cy="3403078"/>
              <a:chOff x="0" y="0"/>
              <a:chExt cx="6350000" cy="6349975"/>
            </a:xfrm>
          </p:grpSpPr>
          <p:sp>
            <p:nvSpPr>
              <p:cNvPr name="Freeform 20" id="2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4999" r="-24999" t="0" b="0"/>
                </a:stretch>
              </a:blipFill>
            </p:spPr>
          </p:sp>
        </p:grpSp>
        <p:grpSp>
          <p:nvGrpSpPr>
            <p:cNvPr name="Group 21" id="21"/>
            <p:cNvGrpSpPr/>
            <p:nvPr/>
          </p:nvGrpSpPr>
          <p:grpSpPr>
            <a:xfrm rot="0">
              <a:off x="2616746" y="3920331"/>
              <a:ext cx="823624" cy="823624"/>
              <a:chOff x="0" y="0"/>
              <a:chExt cx="6350000" cy="6350000"/>
            </a:xfrm>
          </p:grpSpPr>
          <p:sp>
            <p:nvSpPr>
              <p:cNvPr name="Freeform 22" id="22"/>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C6484"/>
              </a:solidFill>
            </p:spPr>
          </p:sp>
        </p:grpSp>
        <p:pic>
          <p:nvPicPr>
            <p:cNvPr name="Picture 23" id="2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2794763" y="4098349"/>
              <a:ext cx="467590" cy="467590"/>
            </a:xfrm>
            <a:prstGeom prst="rect">
              <a:avLst/>
            </a:prstGeom>
          </p:spPr>
        </p:pic>
        <p:sp>
          <p:nvSpPr>
            <p:cNvPr name="TextBox 24" id="24"/>
            <p:cNvSpPr txBox="true"/>
            <p:nvPr/>
          </p:nvSpPr>
          <p:spPr>
            <a:xfrm rot="0">
              <a:off x="0" y="-161925"/>
              <a:ext cx="6057116" cy="758826"/>
            </a:xfrm>
            <a:prstGeom prst="rect">
              <a:avLst/>
            </a:prstGeom>
          </p:spPr>
          <p:txBody>
            <a:bodyPr anchor="t" rtlCol="false" tIns="0" lIns="0" bIns="0" rIns="0">
              <a:spAutoFit/>
            </a:bodyPr>
            <a:lstStyle/>
            <a:p>
              <a:pPr algn="ctr">
                <a:lnSpc>
                  <a:spcPts val="4199"/>
                </a:lnSpc>
              </a:pPr>
              <a:r>
                <a:rPr lang="en-US" sz="2999">
                  <a:solidFill>
                    <a:srgbClr val="4C6484"/>
                  </a:solidFill>
                  <a:latin typeface="Mont Bold"/>
                </a:rPr>
                <a:t>Results</a:t>
              </a:r>
            </a:p>
          </p:txBody>
        </p:sp>
        <p:sp>
          <p:nvSpPr>
            <p:cNvPr name="TextBox 25" id="25"/>
            <p:cNvSpPr txBox="true"/>
            <p:nvPr/>
          </p:nvSpPr>
          <p:spPr>
            <a:xfrm rot="0">
              <a:off x="328408" y="5137339"/>
              <a:ext cx="5400301" cy="1987550"/>
            </a:xfrm>
            <a:prstGeom prst="rect">
              <a:avLst/>
            </a:prstGeom>
          </p:spPr>
          <p:txBody>
            <a:bodyPr anchor="t" rtlCol="false" tIns="0" lIns="0" bIns="0" rIns="0">
              <a:spAutoFit/>
            </a:bodyPr>
            <a:lstStyle/>
            <a:p>
              <a:pPr algn="ctr">
                <a:lnSpc>
                  <a:spcPts val="3000"/>
                </a:lnSpc>
              </a:pPr>
              <a:r>
                <a:rPr lang="en-US" spc="40" sz="2000">
                  <a:solidFill>
                    <a:srgbClr val="545454"/>
                  </a:solidFill>
                  <a:latin typeface="Poppins Light"/>
                </a:rPr>
                <a:t>Life expansion:</a:t>
              </a:r>
            </a:p>
            <a:p>
              <a:pPr algn="ctr">
                <a:lnSpc>
                  <a:spcPts val="3000"/>
                </a:lnSpc>
                <a:spcBef>
                  <a:spcPct val="0"/>
                </a:spcBef>
              </a:pPr>
              <a:r>
                <a:rPr lang="en-US" spc="40" sz="2000">
                  <a:solidFill>
                    <a:srgbClr val="545454"/>
                  </a:solidFill>
                  <a:latin typeface="Poppins Light"/>
                </a:rPr>
                <a:t>Increased capacity, vision, appreciation, joy, connection, contribution to the world. </a:t>
              </a:r>
            </a:p>
          </p:txBody>
        </p:sp>
      </p:grpSp>
      <p:sp>
        <p:nvSpPr>
          <p:cNvPr name="TextBox 26" id="26"/>
          <p:cNvSpPr txBox="true"/>
          <p:nvPr/>
        </p:nvSpPr>
        <p:spPr>
          <a:xfrm rot="0">
            <a:off x="2988312" y="962025"/>
            <a:ext cx="12311375" cy="1833880"/>
          </a:xfrm>
          <a:prstGeom prst="rect">
            <a:avLst/>
          </a:prstGeom>
        </p:spPr>
        <p:txBody>
          <a:bodyPr anchor="t" rtlCol="false" tIns="0" lIns="0" bIns="0" rIns="0">
            <a:spAutoFit/>
          </a:bodyPr>
          <a:lstStyle/>
          <a:p>
            <a:pPr algn="ctr">
              <a:lnSpc>
                <a:spcPts val="10399"/>
              </a:lnSpc>
            </a:pPr>
            <a:r>
              <a:rPr lang="en-US" sz="7999">
                <a:solidFill>
                  <a:srgbClr val="4C6484"/>
                </a:solidFill>
                <a:latin typeface="Montserrat Semi-Bold"/>
              </a:rPr>
              <a:t>You/life after the shift</a:t>
            </a:r>
          </a:p>
          <a:p>
            <a:pPr algn="ctr">
              <a:lnSpc>
                <a:spcPts val="4160"/>
              </a:lnSpc>
            </a:pPr>
            <a:r>
              <a:rPr lang="en-US" sz="3200">
                <a:solidFill>
                  <a:srgbClr val="4C6484"/>
                </a:solidFill>
                <a:latin typeface="Montserrat Semi-Bold"/>
              </a:rPr>
              <a:t>(See yourself anew, directing vs. managing your life)</a:t>
            </a:r>
          </a:p>
        </p:txBody>
      </p:sp>
      <p:pic>
        <p:nvPicPr>
          <p:cNvPr name="Picture 27" id="2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28356" y="-541415"/>
            <a:ext cx="2782966" cy="2782966"/>
          </a:xfrm>
          <a:prstGeom prst="rect">
            <a:avLst/>
          </a:prstGeom>
        </p:spPr>
      </p:pic>
      <p:pic>
        <p:nvPicPr>
          <p:cNvPr name="Picture 28" id="2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6478509" y="-541415"/>
            <a:ext cx="2782966" cy="2782966"/>
          </a:xfrm>
          <a:prstGeom prst="rect">
            <a:avLst/>
          </a:prstGeom>
        </p:spPr>
      </p:pic>
      <p:sp>
        <p:nvSpPr>
          <p:cNvPr name="TextBox 29" id="29"/>
          <p:cNvSpPr txBox="true"/>
          <p:nvPr/>
        </p:nvSpPr>
        <p:spPr>
          <a:xfrm rot="0">
            <a:off x="1830971" y="9536570"/>
            <a:ext cx="14681043" cy="300182"/>
          </a:xfrm>
          <a:prstGeom prst="rect">
            <a:avLst/>
          </a:prstGeom>
        </p:spPr>
        <p:txBody>
          <a:bodyPr anchor="t" rtlCol="false" tIns="0" lIns="0" bIns="0" rIns="0">
            <a:spAutoFit/>
          </a:bodyPr>
          <a:lstStyle/>
          <a:p>
            <a:pPr algn="ctr">
              <a:lnSpc>
                <a:spcPts val="2520"/>
              </a:lnSpc>
            </a:pPr>
            <a:r>
              <a:rPr lang="en-US" spc="334" sz="1800">
                <a:solidFill>
                  <a:srgbClr val="737373"/>
                </a:solidFill>
                <a:latin typeface="Montserrat"/>
              </a:rPr>
              <a:t>COACHINGWITHMELANIE</a:t>
            </a:r>
            <a:r>
              <a:rPr lang="en-US" spc="334" sz="1800">
                <a:solidFill>
                  <a:srgbClr val="737373"/>
                </a:solidFill>
                <a:latin typeface="Montserrat"/>
              </a:rPr>
              <a:t>.COM | © 2021 MELANIE ESCALANTE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4C648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334" t="49456" r="0" b="0"/>
          <a:stretch>
            <a:fillRect/>
          </a:stretch>
        </p:blipFill>
        <p:spPr>
          <a:xfrm flipH="false" flipV="false" rot="2612276">
            <a:off x="2672017" y="1496670"/>
            <a:ext cx="1216237" cy="1263187"/>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334" t="49456" r="0" b="0"/>
          <a:stretch>
            <a:fillRect/>
          </a:stretch>
        </p:blipFill>
        <p:spPr>
          <a:xfrm flipH="false" flipV="false" rot="2612276">
            <a:off x="14221761" y="1588831"/>
            <a:ext cx="1216237" cy="1263187"/>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5934440" y="6382125"/>
            <a:ext cx="6258093" cy="2488512"/>
          </a:xfrm>
          <a:prstGeom prst="rect">
            <a:avLst/>
          </a:prstGeom>
        </p:spPr>
      </p:pic>
      <p:sp>
        <p:nvSpPr>
          <p:cNvPr name="TextBox 5" id="5"/>
          <p:cNvSpPr txBox="true"/>
          <p:nvPr/>
        </p:nvSpPr>
        <p:spPr>
          <a:xfrm rot="0">
            <a:off x="3414172" y="3450044"/>
            <a:ext cx="11273997" cy="2593976"/>
          </a:xfrm>
          <a:prstGeom prst="rect">
            <a:avLst/>
          </a:prstGeom>
        </p:spPr>
        <p:txBody>
          <a:bodyPr anchor="t" rtlCol="false" tIns="0" lIns="0" bIns="0" rIns="0">
            <a:spAutoFit/>
          </a:bodyPr>
          <a:lstStyle/>
          <a:p>
            <a:pPr algn="ctr">
              <a:lnSpc>
                <a:spcPts val="10399"/>
              </a:lnSpc>
            </a:pPr>
            <a:r>
              <a:rPr lang="en-US" sz="7999">
                <a:solidFill>
                  <a:srgbClr val="F7F7F7"/>
                </a:solidFill>
                <a:latin typeface="Montserrat Semi-Bold"/>
              </a:rPr>
              <a:t>MAKE YOU </a:t>
            </a:r>
          </a:p>
          <a:p>
            <a:pPr algn="ctr">
              <a:lnSpc>
                <a:spcPts val="10399"/>
              </a:lnSpc>
            </a:pPr>
            <a:r>
              <a:rPr lang="en-US" sz="7999">
                <a:solidFill>
                  <a:srgbClr val="F7F7F7"/>
                </a:solidFill>
                <a:latin typeface="Montserrat Semi-Bold"/>
              </a:rPr>
              <a:t>A HAPPY NEW YEAR </a:t>
            </a:r>
          </a:p>
        </p:txBody>
      </p:sp>
      <p:sp>
        <p:nvSpPr>
          <p:cNvPr name="TextBox 6" id="6"/>
          <p:cNvSpPr txBox="true"/>
          <p:nvPr/>
        </p:nvSpPr>
        <p:spPr>
          <a:xfrm rot="0">
            <a:off x="5397604" y="1842514"/>
            <a:ext cx="7307135" cy="514350"/>
          </a:xfrm>
          <a:prstGeom prst="rect">
            <a:avLst/>
          </a:prstGeom>
        </p:spPr>
        <p:txBody>
          <a:bodyPr anchor="t" rtlCol="false" tIns="0" lIns="0" bIns="0" rIns="0">
            <a:spAutoFit/>
          </a:bodyPr>
          <a:lstStyle/>
          <a:p>
            <a:pPr algn="ctr">
              <a:lnSpc>
                <a:spcPts val="4200"/>
              </a:lnSpc>
            </a:pPr>
            <a:r>
              <a:rPr lang="en-US" sz="3000">
                <a:solidFill>
                  <a:srgbClr val="FFFFFF"/>
                </a:solidFill>
                <a:latin typeface="Montserrat Semi-Bold"/>
              </a:rPr>
              <a:t>10 X 2-letter words to live by: </a:t>
            </a:r>
          </a:p>
        </p:txBody>
      </p:sp>
      <p:sp>
        <p:nvSpPr>
          <p:cNvPr name="TextBox 7" id="7"/>
          <p:cNvSpPr txBox="true"/>
          <p:nvPr/>
        </p:nvSpPr>
        <p:spPr>
          <a:xfrm rot="0">
            <a:off x="5665079" y="2582822"/>
            <a:ext cx="6282724" cy="514350"/>
          </a:xfrm>
          <a:prstGeom prst="rect">
            <a:avLst/>
          </a:prstGeom>
        </p:spPr>
        <p:txBody>
          <a:bodyPr anchor="t" rtlCol="false" tIns="0" lIns="0" bIns="0" rIns="0">
            <a:spAutoFit/>
          </a:bodyPr>
          <a:lstStyle/>
          <a:p>
            <a:pPr algn="ctr">
              <a:lnSpc>
                <a:spcPts val="4200"/>
              </a:lnSpc>
            </a:pPr>
            <a:r>
              <a:rPr lang="en-US" sz="3000">
                <a:solidFill>
                  <a:srgbClr val="FFFFFF"/>
                </a:solidFill>
                <a:latin typeface="Montserrat Semi-Bold"/>
              </a:rPr>
              <a:t>IF IT IS TO BE, IT IS UP TO ME! </a:t>
            </a:r>
          </a:p>
        </p:txBody>
      </p:sp>
      <p:sp>
        <p:nvSpPr>
          <p:cNvPr name="TextBox 8" id="8"/>
          <p:cNvSpPr txBox="true"/>
          <p:nvPr/>
        </p:nvSpPr>
        <p:spPr>
          <a:xfrm rot="0">
            <a:off x="1830971" y="9530048"/>
            <a:ext cx="14681043" cy="306705"/>
          </a:xfrm>
          <a:prstGeom prst="rect">
            <a:avLst/>
          </a:prstGeom>
        </p:spPr>
        <p:txBody>
          <a:bodyPr anchor="t" rtlCol="false" tIns="0" lIns="0" bIns="0" rIns="0">
            <a:spAutoFit/>
          </a:bodyPr>
          <a:lstStyle/>
          <a:p>
            <a:pPr algn="ctr">
              <a:lnSpc>
                <a:spcPts val="2520"/>
              </a:lnSpc>
            </a:pPr>
            <a:r>
              <a:rPr lang="en-US" spc="334" sz="1800">
                <a:solidFill>
                  <a:srgbClr val="FFFFFF"/>
                </a:solidFill>
                <a:latin typeface="Montserrat"/>
              </a:rPr>
              <a:t>COACHINGWITHMELANIE</a:t>
            </a:r>
            <a:r>
              <a:rPr lang="en-US" spc="334" sz="1800">
                <a:solidFill>
                  <a:srgbClr val="FFFFFF"/>
                </a:solidFill>
                <a:latin typeface="Montserrat"/>
              </a:rPr>
              <a:t>.COM | © 2021 MELANIE ESCALANTE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DAE0I4JeXfA</dc:identifier>
  <dcterms:modified xsi:type="dcterms:W3CDTF">2011-08-01T06:04:30Z</dcterms:modified>
  <cp:revision>1</cp:revision>
  <dc:title>You after the Shift</dc:title>
</cp:coreProperties>
</file>